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1" r:id="rId1"/>
    <p:sldMasterId id="2147484291" r:id="rId2"/>
  </p:sldMasterIdLst>
  <p:notesMasterIdLst>
    <p:notesMasterId r:id="rId13"/>
  </p:notesMasterIdLst>
  <p:handoutMasterIdLst>
    <p:handoutMasterId r:id="rId14"/>
  </p:handoutMasterIdLst>
  <p:sldIdLst>
    <p:sldId id="257" r:id="rId3"/>
    <p:sldId id="491" r:id="rId4"/>
    <p:sldId id="498" r:id="rId5"/>
    <p:sldId id="492" r:id="rId6"/>
    <p:sldId id="493" r:id="rId7"/>
    <p:sldId id="494" r:id="rId8"/>
    <p:sldId id="495" r:id="rId9"/>
    <p:sldId id="496" r:id="rId10"/>
    <p:sldId id="497" r:id="rId11"/>
    <p:sldId id="499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55F"/>
    <a:srgbClr val="000000"/>
    <a:srgbClr val="BC331C"/>
    <a:srgbClr val="C64028"/>
    <a:srgbClr val="DEE7EA"/>
    <a:srgbClr val="C5F1FF"/>
    <a:srgbClr val="00759A"/>
    <a:srgbClr val="122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3759" autoAdjust="0"/>
  </p:normalViewPr>
  <p:slideViewPr>
    <p:cSldViewPr>
      <p:cViewPr varScale="1">
        <p:scale>
          <a:sx n="76" d="100"/>
          <a:sy n="76" d="100"/>
        </p:scale>
        <p:origin x="4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7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F2D18C50-C3F3-46AD-BC3C-805ACD173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73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62929AB-1C1E-46DA-B6AE-FB177F047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8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BACE39BD-822F-41CF-A8BD-000226F78D8D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590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9152617B-BC77-4650-B471-BBE23D71304C}" type="slidenum">
              <a:rPr lang="en-US" altLang="en-US" smtClean="0">
                <a:latin typeface="Arial" charset="0"/>
              </a:rPr>
              <a:pPr eaLnBrk="1" hangingPunct="1"/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56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9152617B-BC77-4650-B471-BBE23D71304C}" type="slidenum">
              <a:rPr lang="en-US" altLang="en-US" smtClean="0">
                <a:latin typeface="Arial" charset="0"/>
              </a:rPr>
              <a:pPr eaLnBrk="1" hangingPunct="1"/>
              <a:t>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795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this lesson with a discussion before revealing the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1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1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1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1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1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13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1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P:\AES Processes and Practices\_AES Corporate Identity&amp; Logos\Logo Artwork\BusIT Logos\AES_BUSIT21_TITLE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6591300"/>
            <a:ext cx="19065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9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15051F-3CCF-4818-A808-9E74EF7C21CC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FB153A-A959-4566-9912-C8A72729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FCFFEE-E33B-49B0-86DA-43714A515625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7A6237-87F7-4D10-9D1E-FE2E3ADA4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749300"/>
            <a:ext cx="6019800" cy="685800"/>
          </a:xfrm>
        </p:spPr>
        <p:txBody>
          <a:bodyPr/>
          <a:lstStyle>
            <a:lvl1pPr algn="ctr">
              <a:defRPr sz="2600">
                <a:solidFill>
                  <a:srgbClr val="FF0000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26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55000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92200" y="2057400"/>
            <a:ext cx="3835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2057400"/>
            <a:ext cx="3835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9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55000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2057400"/>
            <a:ext cx="3835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0" y="2057400"/>
            <a:ext cx="3835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8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30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33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5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4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7CC462-7013-407D-8616-EF425B8D06B9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174AD8-6915-4555-B24B-D89E58BCC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86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87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63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8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11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55000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92200" y="2057400"/>
            <a:ext cx="3835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2057400"/>
            <a:ext cx="3835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9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076503-6D26-4AC8-8964-3DEB49FB11D8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C18554-BF99-4A9F-A67B-9FE72B122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5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82BFC0-8D32-42E9-9593-1B1499D51B85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9BE4A4-77CC-4C5C-AEE3-435D5DBFB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59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4385AD-3309-43BC-BEB6-CC693C1FD902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FEC0A2-F6BF-476E-9231-B6592B9B4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96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2C04EB-0E67-4862-AF86-3FFB425B1702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34F6AC-FFA7-4DB7-B95C-71DBAC259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8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33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D26E9-139B-43A1-946B-2A9A123CFCAE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2BD499-CD16-4C35-A50B-831CA7DE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32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1281A7-F983-4B16-8FD7-3F9B877A40B1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6E0EB14-B3AE-45D5-A63E-1150FDAB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69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4" name="Picture 2" descr="P:\AES Processes and Practices\_AES Corporate Identity&amp; Logos\Logo Artwork\BusIT Logos\AES_BUSIT21_TITLE_WHITE.pn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6591300"/>
            <a:ext cx="19065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77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78" r:id="rId13"/>
    <p:sldLayoutId id="214748427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150BF4E-9558-4DB6-9ACE-703E73D71B56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1D1EE76-8328-43A1-8BD2-097E494E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0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525"/>
            <a:ext cx="9144001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08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Evaluate It- Lesson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172" y="838200"/>
            <a:ext cx="6467856" cy="4312920"/>
          </a:xfrm>
          <a:prstGeom prst="rect">
            <a:avLst/>
          </a:prstGeom>
        </p:spPr>
      </p:pic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55000" cy="482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Evaluate It- 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0" y="4953000"/>
            <a:ext cx="5105400" cy="167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47900" y="5295900"/>
            <a:ext cx="4724400" cy="1409700"/>
          </a:xfrm>
        </p:spPr>
        <p:txBody>
          <a:bodyPr>
            <a:normAutofit/>
          </a:bodyPr>
          <a:lstStyle/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Summary: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Identify factors to consider when reviewing Web-based information</a:t>
            </a:r>
          </a:p>
        </p:txBody>
      </p:sp>
    </p:spTree>
    <p:extLst>
      <p:ext uri="{BB962C8B-B14F-4D97-AF65-F5344CB8AC3E}">
        <p14:creationId xmlns:p14="http://schemas.microsoft.com/office/powerpoint/2010/main" val="8365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172" y="838200"/>
            <a:ext cx="6467856" cy="4312920"/>
          </a:xfrm>
          <a:prstGeom prst="rect">
            <a:avLst/>
          </a:prstGeom>
        </p:spPr>
      </p:pic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55000" cy="482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Evaluate It- 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0" y="4953000"/>
            <a:ext cx="5105400" cy="167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47900" y="5295900"/>
            <a:ext cx="4724400" cy="1409700"/>
          </a:xfrm>
        </p:spPr>
        <p:txBody>
          <a:bodyPr>
            <a:normAutofit/>
          </a:bodyPr>
          <a:lstStyle/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Objective:</a:t>
            </a:r>
          </a:p>
          <a:p>
            <a:r>
              <a:rPr lang="en-US" sz="1800" dirty="0">
                <a:solidFill>
                  <a:schemeClr val="bg1"/>
                </a:solidFill>
              </a:rPr>
              <a:t>Identify factors to consider when reviewing Web-based information</a:t>
            </a:r>
          </a:p>
        </p:txBody>
      </p:sp>
    </p:spTree>
    <p:extLst>
      <p:ext uri="{BB962C8B-B14F-4D97-AF65-F5344CB8AC3E}">
        <p14:creationId xmlns:p14="http://schemas.microsoft.com/office/powerpoint/2010/main" val="42217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4074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7200" y="152400"/>
            <a:ext cx="8255000" cy="48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Discussion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939" y="1274203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Why is it important to verify the content that you find on the web?</a:t>
            </a:r>
            <a:endParaRPr lang="en-US" i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925" y="2438400"/>
            <a:ext cx="41148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00" y="3581400"/>
            <a:ext cx="42799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Anyone </a:t>
            </a:r>
            <a:r>
              <a:rPr lang="en-US" dirty="0">
                <a:latin typeface="+mn-lt"/>
              </a:rPr>
              <a:t>can post content to a Web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Avoid </a:t>
            </a:r>
            <a:r>
              <a:rPr lang="en-US" dirty="0">
                <a:latin typeface="+mn-lt"/>
              </a:rPr>
              <a:t>false and outdated </a:t>
            </a:r>
            <a:r>
              <a:rPr lang="en-US" dirty="0" smtClean="0">
                <a:latin typeface="+mn-lt"/>
              </a:rPr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Use </a:t>
            </a:r>
            <a:r>
              <a:rPr lang="en-US" dirty="0">
                <a:latin typeface="+mn-lt"/>
              </a:rPr>
              <a:t>content from a reputable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Make </a:t>
            </a:r>
            <a:r>
              <a:rPr lang="en-US" dirty="0">
                <a:latin typeface="+mn-lt"/>
              </a:rPr>
              <a:t>sure the content is current</a:t>
            </a:r>
          </a:p>
        </p:txBody>
      </p:sp>
    </p:spTree>
    <p:extLst>
      <p:ext uri="{BB962C8B-B14F-4D97-AF65-F5344CB8AC3E}">
        <p14:creationId xmlns:p14="http://schemas.microsoft.com/office/powerpoint/2010/main" val="32335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7200" y="152400"/>
            <a:ext cx="8255000" cy="48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Reviewing Web Sites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6775" y="1066799"/>
            <a:ext cx="7696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  <a:cs typeface="Arial" pitchFamily="34" charset="0"/>
              </a:rPr>
              <a:t>A good Web site has information you can trust.  </a:t>
            </a:r>
            <a:endParaRPr lang="en-US" dirty="0" smtClean="0">
              <a:latin typeface="+mn-lt"/>
              <a:cs typeface="Arial" pitchFamily="34" charset="0"/>
            </a:endParaRPr>
          </a:p>
          <a:p>
            <a:pPr algn="l"/>
            <a:r>
              <a:rPr lang="en-US" b="1" dirty="0" smtClean="0">
                <a:latin typeface="+mn-lt"/>
                <a:cs typeface="Arial" pitchFamily="34" charset="0"/>
              </a:rPr>
              <a:t>Consider </a:t>
            </a:r>
            <a:r>
              <a:rPr lang="en-US" b="1" dirty="0">
                <a:latin typeface="+mn-lt"/>
                <a:cs typeface="Arial" pitchFamily="34" charset="0"/>
              </a:rPr>
              <a:t>the site's relevance, accuracy, authority, comprehensiveness, and bias</a:t>
            </a:r>
            <a:r>
              <a:rPr lang="en-US" dirty="0">
                <a:latin typeface="+mn-lt"/>
                <a:cs typeface="Arial" pitchFamily="34" charset="0"/>
              </a:rPr>
              <a:t> to decide if the site is a reliable source of information.</a:t>
            </a:r>
          </a:p>
        </p:txBody>
      </p:sp>
      <p:pic>
        <p:nvPicPr>
          <p:cNvPr id="1026" name="Picture 2" descr="V:\BNIT Curriculum\BI\wr Eval It\Source Files from Contractor\3. Evaluate It\3. Evaluate It\Lesson 1\~Media\image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525" y="2495550"/>
            <a:ext cx="6477028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00049" y="965200"/>
            <a:ext cx="3276600" cy="48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/>
                </a:solidFill>
              </a:rPr>
              <a:t>1. Relevance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049" y="2468195"/>
            <a:ext cx="389572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+mn-lt"/>
                <a:cs typeface="Arial" pitchFamily="34" charset="0"/>
              </a:rPr>
              <a:t>Considerations: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Clarity of information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Pictures, charts, sounds, video?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Useful new 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6375" y="5772834"/>
            <a:ext cx="61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A Web site is relevant when it contains the information you need in a format that you can use.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457200"/>
            <a:ext cx="4389120" cy="6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00049" y="965200"/>
            <a:ext cx="3276600" cy="48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/>
                </a:solidFill>
              </a:rPr>
              <a:t>2. Accuracy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049" y="2468195"/>
            <a:ext cx="389572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+mn-lt"/>
                <a:cs typeface="Arial" pitchFamily="34" charset="0"/>
              </a:rPr>
              <a:t>Considerations: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Reliable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Verifiable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Current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574" y="5772834"/>
            <a:ext cx="766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When you check a site for Accuracy, consider the source of the information.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86" y="533400"/>
            <a:ext cx="4391026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00049" y="965200"/>
            <a:ext cx="3276600" cy="48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/>
                </a:solidFill>
              </a:rPr>
              <a:t>3. Authority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049" y="2468195"/>
            <a:ext cx="38957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+mn-lt"/>
                <a:cs typeface="Arial" pitchFamily="34" charset="0"/>
              </a:rPr>
              <a:t>Considerations: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Contact information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Domain name </a:t>
            </a:r>
            <a:r>
              <a:rPr lang="en-US" i="1" dirty="0" smtClean="0">
                <a:latin typeface="+mn-lt"/>
                <a:cs typeface="Arial" pitchFamily="34" charset="0"/>
              </a:rPr>
              <a:t>(.</a:t>
            </a:r>
            <a:r>
              <a:rPr lang="en-US" i="1" dirty="0" err="1" smtClean="0">
                <a:latin typeface="+mn-lt"/>
                <a:cs typeface="Arial" pitchFamily="34" charset="0"/>
              </a:rPr>
              <a:t>edu</a:t>
            </a:r>
            <a:r>
              <a:rPr lang="en-US" i="1" dirty="0" smtClean="0">
                <a:latin typeface="+mn-lt"/>
                <a:cs typeface="Arial" pitchFamily="34" charset="0"/>
              </a:rPr>
              <a:t>, .org, and .</a:t>
            </a:r>
            <a:r>
              <a:rPr lang="en-US" i="1" dirty="0" err="1" smtClean="0">
                <a:latin typeface="+mn-lt"/>
                <a:cs typeface="Arial" pitchFamily="34" charset="0"/>
              </a:rPr>
              <a:t>gov</a:t>
            </a:r>
            <a:r>
              <a:rPr lang="en-US" i="1" dirty="0" smtClean="0">
                <a:latin typeface="+mn-lt"/>
                <a:cs typeface="Arial" pitchFamily="34" charset="0"/>
              </a:rPr>
              <a:t> domains carry the authority of the institution that they represent)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574" y="5486400"/>
            <a:ext cx="7667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Anyone can make a Web site and claim to be an expert on a subject. Look for evidence that the individual author, organization or agency is recognized as knowledgeable and qualified.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4" y="533400"/>
            <a:ext cx="4391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28600" y="965200"/>
            <a:ext cx="3962399" cy="48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/>
                </a:solidFill>
              </a:rPr>
              <a:t>4. Comprehensiveness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049" y="2468195"/>
            <a:ext cx="389572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+mn-lt"/>
                <a:cs typeface="Arial" pitchFamily="34" charset="0"/>
              </a:rPr>
              <a:t>Considerations: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Purpose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Scope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Links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879068"/>
            <a:ext cx="79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When you evaluate a site, check to see how completely it covers its intended topic.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1" y="506438"/>
            <a:ext cx="4496534" cy="68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00048" y="965200"/>
            <a:ext cx="3790951" cy="48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/>
                </a:solidFill>
              </a:rPr>
              <a:t>5. Bias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049" y="2468195"/>
            <a:ext cx="3895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+mn-lt"/>
                <a:cs typeface="Arial" pitchFamily="34" charset="0"/>
              </a:rPr>
              <a:t>Considerations: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Objectivity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Representation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Editorial opinions identified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Advertisements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334000"/>
            <a:ext cx="797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Bias is presenting information to promote a specific point of view without including alternate views.  On a Web site, distorted data, missing or incomplete information, emotional or inflammatory arguments, and personal attacks are examples of bias.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11" y="457200"/>
            <a:ext cx="4425023" cy="69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S_PUBLISH" val="No"/>
  <p:tag name="ARTICULATE_TEMPLATE" val="Corporate Communications"/>
  <p:tag name="PRESENTER_PREVIEW_MODE" val="0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HC21 Presentation</Template>
  <TotalTime>0</TotalTime>
  <Words>335</Words>
  <Application>Microsoft Office PowerPoint</Application>
  <PresentationFormat>On-screen Show (4:3)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Humanst521 BT</vt:lpstr>
      <vt:lpstr>Lucida Sans Unicode</vt:lpstr>
      <vt:lpstr>Verdana</vt:lpstr>
      <vt:lpstr>Wingdings 2</vt:lpstr>
      <vt:lpstr>Wingdings 3</vt:lpstr>
      <vt:lpstr>2_Concourse</vt:lpstr>
      <vt:lpstr>Custom Design</vt:lpstr>
      <vt:lpstr>Evaluate It- Lesson 1</vt:lpstr>
      <vt:lpstr>Evaluate It- Lesson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Evaluate It- Lesson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2016-02-15T22:31:01Z</dcterms:created>
  <dcterms:modified xsi:type="dcterms:W3CDTF">2016-02-15T22:31:09Z</dcterms:modified>
</cp:coreProperties>
</file>